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Rg st="1" end="18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5628" autoAdjust="0"/>
    <p:restoredTop sz="86404"/>
  </p:normalViewPr>
  <p:slideViewPr>
    <p:cSldViewPr snapToGrid="0">
      <p:cViewPr varScale="1">
        <p:scale>
          <a:sx n="102" d="100"/>
          <a:sy n="102" d="100"/>
        </p:scale>
        <p:origin x="376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5D2AB-C597-DF4C-8F52-F7A9DFB7B98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29CB6-100A-BB4A-ABF7-759411FD4F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78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29CB6-100A-BB4A-ABF7-759411FD4F7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307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29CB6-100A-BB4A-ABF7-759411FD4F7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269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29CB6-100A-BB4A-ABF7-759411FD4F7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7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46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01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4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790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67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40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29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6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49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69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5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77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2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49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37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79CAC-F6E7-47AB-A82B-C1933675ABD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E7194C3-A4DD-49CF-A71E-4BBCEED5F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44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mc:AlternateContent xmlns:mc="http://schemas.openxmlformats.org/markup-compatibility/2006" xmlns:p14="http://schemas.microsoft.com/office/powerpoint/2010/main">
    <mc:Choice Requires="p14">
      <p:transition p14:dur="10" advClick="0" advTm="7000">
        <p:cut/>
      </p:transition>
    </mc:Choice>
    <mc:Fallback xmlns="">
      <p:transition advClick="0" advTm="7000">
        <p:cut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.png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6" y="2240280"/>
            <a:ext cx="10197253" cy="1810556"/>
          </a:xfrm>
        </p:spPr>
        <p:txBody>
          <a:bodyPr/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V krajině lovců mamutů</a:t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</a:rPr>
            </a:br>
            <a:endParaRPr lang="cs-CZ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8719" y="4066075"/>
            <a:ext cx="8085283" cy="1755605"/>
          </a:xfrm>
        </p:spPr>
        <p:txBody>
          <a:bodyPr>
            <a:noAutofit/>
          </a:bodyPr>
          <a:lstStyle/>
          <a:p>
            <a:r>
              <a:rPr lang="cs-CZ" sz="2000" dirty="0">
                <a:solidFill>
                  <a:srgbClr val="002060"/>
                </a:solidFill>
                <a:latin typeface="Arial Black" panose="020B0A04020102020204" pitchFamily="34" charset="0"/>
              </a:rPr>
              <a:t>Jaro je obdobím, které je na Pálavě asi nejhezčí: svěže zelená tráva a listy stromů, první teplé dny, a hlavně spousty rozkvetlých kytek i stromů. 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07720" y="0"/>
            <a:ext cx="3352800" cy="27584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latin typeface="Algerian" panose="04020705040A02060702" pitchFamily="82" charset="0"/>
              </a:rPr>
              <a:t>Pálava </a:t>
            </a:r>
          </a:p>
        </p:txBody>
      </p:sp>
      <p:pic>
        <p:nvPicPr>
          <p:cNvPr id="6" name="Historická moravská hymna - Jsem Moravan (Ó Moravo)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25381" y="6291116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0976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4881">
        <p14:reveal/>
      </p:transition>
    </mc:Choice>
    <mc:Fallback>
      <p:transition spd="slow" advClick="0" advTm="148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4" y="383910"/>
            <a:ext cx="4697262" cy="642910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469" y="240145"/>
            <a:ext cx="3874637" cy="5680363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>
          <a:xfrm>
            <a:off x="3827318" y="5657671"/>
            <a:ext cx="699516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b="0" i="0" dirty="0">
                <a:solidFill>
                  <a:srgbClr val="333333"/>
                </a:solidFill>
                <a:effectLst/>
                <a:latin typeface="Arial CE" panose="020B0604020202020204" pitchFamily="34" charset="0"/>
              </a:rPr>
              <a:t> Výškový rozdíl mezi vrcholem </a:t>
            </a:r>
            <a:r>
              <a:rPr lang="cs-CZ" b="1" i="0" dirty="0">
                <a:solidFill>
                  <a:srgbClr val="333333"/>
                </a:solidFill>
                <a:effectLst/>
                <a:latin typeface="Arial CE" panose="020B0604020202020204" pitchFamily="34" charset="0"/>
              </a:rPr>
              <a:t>Děvína</a:t>
            </a:r>
            <a:r>
              <a:rPr lang="cs-CZ" b="0" i="0" dirty="0">
                <a:solidFill>
                  <a:srgbClr val="333333"/>
                </a:solidFill>
                <a:effectLst/>
                <a:latin typeface="Arial CE" panose="020B0604020202020204" pitchFamily="34" charset="0"/>
              </a:rPr>
              <a:t> (554 m n. m.), /</a:t>
            </a:r>
            <a:r>
              <a:rPr lang="cs-CZ" b="0" i="1" dirty="0">
                <a:solidFill>
                  <a:srgbClr val="333333"/>
                </a:solidFill>
                <a:effectLst/>
                <a:latin typeface="Arial CE" panose="020B0604020202020204" pitchFamily="34" charset="0"/>
              </a:rPr>
              <a:t>nejvyšším bodem Pálavy/</a:t>
            </a:r>
            <a:r>
              <a:rPr lang="cs-CZ" b="0" i="0" dirty="0">
                <a:solidFill>
                  <a:srgbClr val="333333"/>
                </a:solidFill>
                <a:effectLst/>
                <a:latin typeface="Arial CE" panose="020B0604020202020204" pitchFamily="34" charset="0"/>
              </a:rPr>
              <a:t> a hladinou dolní zdrže novomlýnské soustavy, činí 390 m. Tak je vápencové bradlo Pavlovských kopců skutečnou krajinnou dominantou nížinné jižní Moravy. </a:t>
            </a:r>
            <a:endParaRPr lang="cs-CZ" dirty="0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31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9492">
        <p:cut/>
      </p:transition>
    </mc:Choice>
    <mc:Fallback>
      <p:transition advClick="0" advTm="9492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844" y="579120"/>
            <a:ext cx="4582283" cy="610971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4383" y="579120"/>
            <a:ext cx="3319867" cy="4426489"/>
          </a:xfrm>
          <a:prstGeom prst="rect">
            <a:avLst/>
          </a:prstGeom>
        </p:spPr>
      </p:pic>
      <p:sp>
        <p:nvSpPr>
          <p:cNvPr id="4" name="Vývojový diagram: zpoždění 3"/>
          <p:cNvSpPr/>
          <p:nvPr/>
        </p:nvSpPr>
        <p:spPr>
          <a:xfrm>
            <a:off x="7665720" y="259080"/>
            <a:ext cx="4069080" cy="3749040"/>
          </a:xfrm>
          <a:prstGeom prst="flowChartDelay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Pálava se nachází v severozápadním výběžku </a:t>
            </a:r>
            <a:r>
              <a:rPr lang="cs-CZ" b="1" dirty="0"/>
              <a:t>Panonské nížiny</a:t>
            </a:r>
            <a:r>
              <a:rPr lang="cs-CZ" dirty="0"/>
              <a:t> v nejteplejší a téměř nejsušší oblasti České republiky, což umožňuje jak pěstování vinné révy, tak výskyt mnoha druhů rostlin, které u nás nikde jinde nerostou.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66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45">
        <p:cut/>
      </p:transition>
    </mc:Choice>
    <mc:Fallback>
      <p:transition advClick="0" advTm="10045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" y="0"/>
            <a:ext cx="4194810" cy="55930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20" y="0"/>
            <a:ext cx="4907280" cy="6690360"/>
          </a:xfrm>
          <a:prstGeom prst="rect">
            <a:avLst/>
          </a:prstGeom>
        </p:spPr>
      </p:pic>
      <p:sp>
        <p:nvSpPr>
          <p:cNvPr id="4" name="Válec 3"/>
          <p:cNvSpPr/>
          <p:nvPr/>
        </p:nvSpPr>
        <p:spPr>
          <a:xfrm>
            <a:off x="4480559" y="350728"/>
            <a:ext cx="1594563" cy="6050071"/>
          </a:xfrm>
          <a:prstGeom prst="ca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Pestrá mozaika skalních suchých trávníků, lemových společenstev, suchomilných křovin a teplomilných doubrav na svazích Děvína, která vznikla z části pod vlivem pastvy, se označuje jako </a:t>
            </a:r>
            <a:r>
              <a:rPr lang="cs-CZ" b="1" dirty="0"/>
              <a:t>krasová lesostep</a:t>
            </a:r>
            <a:r>
              <a:rPr lang="cs-CZ" dirty="0"/>
              <a:t>. 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4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1503">
        <p:cut/>
      </p:transition>
    </mc:Choice>
    <mc:Fallback>
      <p:transition advClick="0" advTm="11503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3" y="874733"/>
            <a:ext cx="4114263" cy="580186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" y="0"/>
            <a:ext cx="3714750" cy="4953000"/>
          </a:xfrm>
          <a:prstGeom prst="rect">
            <a:avLst/>
          </a:prstGeom>
        </p:spPr>
      </p:pic>
      <p:sp>
        <p:nvSpPr>
          <p:cNvPr id="4" name="Tětiva 3"/>
          <p:cNvSpPr/>
          <p:nvPr/>
        </p:nvSpPr>
        <p:spPr>
          <a:xfrm>
            <a:off x="7379150" y="786111"/>
            <a:ext cx="4861560" cy="3380778"/>
          </a:xfrm>
          <a:prstGeom prst="chord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plošinách Milovického lesa převládají rozvolněné sprašové </a:t>
            </a:r>
            <a:r>
              <a:rPr lang="cs-CZ" b="1" dirty="0"/>
              <a:t>doubravy</a:t>
            </a:r>
            <a:r>
              <a:rPr lang="cs-CZ" dirty="0"/>
              <a:t> s druhově bohatým bylinným podrostem, na severně orientovaných svazích a v údolích je nahrazují panonské </a:t>
            </a:r>
            <a:r>
              <a:rPr lang="cs-CZ" dirty="0" err="1"/>
              <a:t>dubohabřiny</a:t>
            </a:r>
            <a:r>
              <a:rPr lang="cs-CZ" dirty="0"/>
              <a:t>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93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630">
        <p:cut/>
      </p:transition>
    </mc:Choice>
    <mc:Fallback>
      <p:transition advClick="0" advTm="1063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90" y="0"/>
            <a:ext cx="4578576" cy="61047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-563880"/>
            <a:ext cx="5433060" cy="7244080"/>
          </a:xfrm>
          <a:prstGeom prst="rect">
            <a:avLst/>
          </a:prstGeom>
        </p:spPr>
      </p:pic>
      <p:sp>
        <p:nvSpPr>
          <p:cNvPr id="4" name="Tvar L 3"/>
          <p:cNvSpPr/>
          <p:nvPr/>
        </p:nvSpPr>
        <p:spPr>
          <a:xfrm>
            <a:off x="4240399" y="1768070"/>
            <a:ext cx="2720601" cy="5089930"/>
          </a:xfrm>
          <a:prstGeom prst="corner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>
                <a:latin typeface="Arial Narrow" panose="020B0606020202030204" pitchFamily="34" charset="0"/>
              </a:rPr>
              <a:t>Symbolem jara jsou zejména kvetoucí </a:t>
            </a:r>
          </a:p>
          <a:p>
            <a:pPr algn="ctr"/>
            <a:r>
              <a:rPr lang="cs-CZ" sz="2000" b="1" dirty="0">
                <a:latin typeface="Arial Narrow" panose="020B0606020202030204" pitchFamily="34" charset="0"/>
              </a:rPr>
              <a:t>kosatce nízké</a:t>
            </a:r>
            <a:r>
              <a:rPr lang="cs-CZ" sz="2000" dirty="0">
                <a:latin typeface="Arial Narrow" panose="020B0606020202030204" pitchFamily="34" charset="0"/>
              </a:rPr>
              <a:t> na skalní stepi Děvína, které se každoročně těší živému zájmu mnoha návštěvníků. 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22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9126">
        <p:cut/>
      </p:transition>
    </mc:Choice>
    <mc:Fallback>
      <p:transition advClick="0" advTm="9126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"/>
            <a:ext cx="8128000" cy="6096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83" y="0"/>
            <a:ext cx="3691890" cy="4922520"/>
          </a:xfrm>
          <a:prstGeom prst="rect">
            <a:avLst/>
          </a:prstGeom>
        </p:spPr>
      </p:pic>
      <p:sp>
        <p:nvSpPr>
          <p:cNvPr id="4" name="Vývojový diagram: ukončení 3"/>
          <p:cNvSpPr/>
          <p:nvPr/>
        </p:nvSpPr>
        <p:spPr>
          <a:xfrm>
            <a:off x="4479636" y="4922520"/>
            <a:ext cx="5541819" cy="1935480"/>
          </a:xfrm>
          <a:prstGeom prst="flowChartTermina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cs-CZ" dirty="0">
                <a:latin typeface="Arial Black" panose="020B0A04020102020204" pitchFamily="34" charset="0"/>
              </a:rPr>
              <a:t>Vodní dílo Nové Mlýny bylo vybudováno v letech 1975 - 1988 v oblasti soutoku řek Dyje, Jihlavy a Svratky na ploše 3 226 ha.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66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6976">
        <p:cut/>
      </p:transition>
    </mc:Choice>
    <mc:Fallback>
      <p:transition advClick="0" advTm="6976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41" y="0"/>
            <a:ext cx="4434840" cy="591312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" y="0"/>
            <a:ext cx="4852061" cy="6469415"/>
          </a:xfrm>
          <a:prstGeom prst="rect">
            <a:avLst/>
          </a:prstGeom>
        </p:spPr>
      </p:pic>
      <p:sp>
        <p:nvSpPr>
          <p:cNvPr id="4" name="Obdélník se zakulacenými rohy na opačné straně 3"/>
          <p:cNvSpPr/>
          <p:nvPr/>
        </p:nvSpPr>
        <p:spPr>
          <a:xfrm>
            <a:off x="5233374" y="5135880"/>
            <a:ext cx="6583680" cy="172212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>
                <a:solidFill>
                  <a:schemeClr val="tx1"/>
                </a:solidFill>
              </a:rPr>
              <a:t>Novomlýnské nádrže se skládají ze tří vodních nádrží, z nichž první (</a:t>
            </a:r>
            <a:r>
              <a:rPr lang="cs-CZ" sz="2000" dirty="0" err="1">
                <a:solidFill>
                  <a:schemeClr val="tx1"/>
                </a:solidFill>
              </a:rPr>
              <a:t>Mušovská</a:t>
            </a:r>
            <a:r>
              <a:rPr lang="cs-CZ" sz="2000" dirty="0">
                <a:solidFill>
                  <a:schemeClr val="tx1"/>
                </a:solidFill>
              </a:rPr>
              <a:t>) a třetí (Novomlýnská) slouží k rekreaci a druhá (Věstonická) je ornitologickou rezervací. 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68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652">
        <p:cut/>
      </p:transition>
    </mc:Choice>
    <mc:Fallback>
      <p:transition advClick="0" advTm="10652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8" y="121920"/>
            <a:ext cx="4481763" cy="6858000"/>
          </a:xfrm>
          <a:prstGeom prst="rect">
            <a:avLst/>
          </a:prstGeom>
        </p:spPr>
      </p:pic>
      <p:sp>
        <p:nvSpPr>
          <p:cNvPr id="3" name="Obousměrná vodorovná šipka 2"/>
          <p:cNvSpPr/>
          <p:nvPr/>
        </p:nvSpPr>
        <p:spPr>
          <a:xfrm>
            <a:off x="4249651" y="2059709"/>
            <a:ext cx="6621549" cy="3166226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V okolí Novomlýnských nádrží se nachází rovněž řada archeologických nalezišť. </a:t>
            </a:r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4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7133">
        <p:cut/>
      </p:transition>
    </mc:Choice>
    <mc:Fallback>
      <p:transition advClick="0" advTm="7133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827" y="338203"/>
            <a:ext cx="4786978" cy="638263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" y="0"/>
            <a:ext cx="3623310" cy="4831080"/>
          </a:xfrm>
          <a:prstGeom prst="rect">
            <a:avLst/>
          </a:prstGeom>
        </p:spPr>
      </p:pic>
      <p:sp>
        <p:nvSpPr>
          <p:cNvPr id="4" name="Slza 3"/>
          <p:cNvSpPr/>
          <p:nvPr/>
        </p:nvSpPr>
        <p:spPr>
          <a:xfrm>
            <a:off x="2148840" y="4495800"/>
            <a:ext cx="4251960" cy="1783080"/>
          </a:xfrm>
          <a:prstGeom prst="teardrop">
            <a:avLst>
              <a:gd name="adj" fmla="val 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 svazích Pálavy právě rozkvétají první rostliny a míří za nimi desítky návštěvníků.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77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1801">
        <p:cut/>
      </p:transition>
    </mc:Choice>
    <mc:Fallback>
      <p:transition advClick="0" advTm="11801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Šestiúhelník 2"/>
          <p:cNvSpPr/>
          <p:nvPr/>
        </p:nvSpPr>
        <p:spPr>
          <a:xfrm>
            <a:off x="6945630" y="4480560"/>
            <a:ext cx="2274570" cy="45720"/>
          </a:xfrm>
          <a:prstGeom prst="hexagon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Kouzelná krajina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65" y="486726"/>
            <a:ext cx="4065270" cy="30489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33310" y="-186923"/>
            <a:ext cx="3362361" cy="4713204"/>
          </a:xfrm>
          <a:prstGeom prst="rect">
            <a:avLst/>
          </a:prstGeom>
        </p:spPr>
      </p:pic>
      <p:sp>
        <p:nvSpPr>
          <p:cNvPr id="7" name="Kosoúhelník 6"/>
          <p:cNvSpPr/>
          <p:nvPr/>
        </p:nvSpPr>
        <p:spPr>
          <a:xfrm>
            <a:off x="579121" y="3642360"/>
            <a:ext cx="6854190" cy="2954020"/>
          </a:xfrm>
          <a:prstGeom prst="parallelogram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V severozápadním výběžku Panonské nížiny, v nejteplejší a téměř nejsušší oblasti České republiky, se nachází Pavlovské vrchy. Zdejší zem dodnes střeží dávná tajemství lovců mamutů, Keltů i zapomenuté osudy vojáků  římské legie, kteří tu podle legendy začali s pěstováním vinné révy.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9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1214">
        <p:cut/>
      </p:transition>
    </mc:Choice>
    <mc:Fallback>
      <p:transition advClick="0" advTm="1121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70" y="-228600"/>
            <a:ext cx="514350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90" y="365760"/>
            <a:ext cx="3057876" cy="37795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8372"/>
            <a:ext cx="2849880" cy="4822874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203960" y="4343400"/>
            <a:ext cx="5974080" cy="2286000"/>
          </a:xfrm>
          <a:prstGeom prst="ellipse">
            <a:avLst/>
          </a:prstGeom>
          <a:solidFill>
            <a:srgbClr val="00B0F0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Pálava byla v roce 1976 vyhlášena chráněnou krajinnou oblastí a o deset let později </a:t>
            </a:r>
            <a:r>
              <a:rPr lang="cs-CZ" b="1" dirty="0"/>
              <a:t>biosférickou rezervací UNESCO</a:t>
            </a:r>
            <a:r>
              <a:rPr lang="cs-CZ" dirty="0"/>
              <a:t>. Nejvýznamnějšími výchozími body </a:t>
            </a:r>
            <a:r>
              <a:rPr lang="cs-CZ" b="1" dirty="0"/>
              <a:t>pro turistiku je Mikulov a Pavlov</a:t>
            </a:r>
            <a:r>
              <a:rPr lang="cs-CZ" dirty="0"/>
              <a:t>. 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2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2466">
        <p:cut/>
      </p:transition>
    </mc:Choice>
    <mc:Fallback>
      <p:transition advClick="0" advTm="12466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-152400"/>
            <a:ext cx="7005320" cy="6096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0"/>
            <a:ext cx="3459480" cy="4612640"/>
          </a:xfrm>
          <a:prstGeom prst="rect">
            <a:avLst/>
          </a:prstGeom>
        </p:spPr>
      </p:pic>
      <p:sp>
        <p:nvSpPr>
          <p:cNvPr id="4" name="Vývojový diagram: magnetický disk 3"/>
          <p:cNvSpPr/>
          <p:nvPr/>
        </p:nvSpPr>
        <p:spPr>
          <a:xfrm>
            <a:off x="5799551" y="4612640"/>
            <a:ext cx="5950489" cy="2245360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cs-CZ" dirty="0"/>
            </a:b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Pálava leží uprostřed prastaré 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kulturní krajiny jižní Moravy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která patří k nejdéle osídleným místům českých zemí.</a:t>
            </a:r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30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9061">
        <p:cut/>
      </p:transition>
    </mc:Choice>
    <mc:Fallback>
      <p:transition advClick="0" advTm="9061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" y="381000"/>
            <a:ext cx="4897120" cy="367284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008" y="3337560"/>
            <a:ext cx="2747264" cy="3672840"/>
          </a:xfrm>
          <a:prstGeom prst="rect">
            <a:avLst/>
          </a:prstGeom>
        </p:spPr>
      </p:pic>
      <p:sp>
        <p:nvSpPr>
          <p:cNvPr id="4" name="Plaketa 3"/>
          <p:cNvSpPr/>
          <p:nvPr/>
        </p:nvSpPr>
        <p:spPr>
          <a:xfrm>
            <a:off x="5577840" y="381000"/>
            <a:ext cx="5810596" cy="2956560"/>
          </a:xfrm>
          <a:prstGeom prst="plaqu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Mezi dnešními Dolními Věstonicemi a Pavlovem existovala </a:t>
            </a:r>
            <a:r>
              <a:rPr lang="cs-CZ" sz="2400" b="1" dirty="0"/>
              <a:t>pravěká tábořiště lovců mamutů</a:t>
            </a:r>
            <a:r>
              <a:rPr lang="cs-CZ" sz="2400" dirty="0"/>
              <a:t>, po nichž zbyly nejen skládky mamutích kostí a pozůstatky ohnišť, ale i světoznámá </a:t>
            </a:r>
            <a:r>
              <a:rPr lang="cs-CZ" sz="2400" b="1" dirty="0"/>
              <a:t>soška „Věstonické </a:t>
            </a:r>
            <a:r>
              <a:rPr lang="cs-CZ" sz="2400" b="1" dirty="0" err="1"/>
              <a:t>venuše</a:t>
            </a:r>
            <a:r>
              <a:rPr lang="cs-CZ" sz="2400" b="1" dirty="0"/>
              <a:t>“</a:t>
            </a:r>
            <a:r>
              <a:rPr lang="cs-CZ" sz="2400" dirty="0"/>
              <a:t>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7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2989">
        <p:cut/>
      </p:transition>
    </mc:Choice>
    <mc:Fallback>
      <p:transition advClick="0" advTm="12989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40" y="380720"/>
            <a:ext cx="4445070" cy="592676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922" y="158975"/>
            <a:ext cx="3406751" cy="4542334"/>
          </a:xfrm>
          <a:prstGeom prst="rect">
            <a:avLst/>
          </a:prstGeom>
        </p:spPr>
      </p:pic>
      <p:sp>
        <p:nvSpPr>
          <p:cNvPr id="4" name="Lichoběžník 3"/>
          <p:cNvSpPr/>
          <p:nvPr/>
        </p:nvSpPr>
        <p:spPr>
          <a:xfrm>
            <a:off x="350983" y="4582391"/>
            <a:ext cx="7139708" cy="2041236"/>
          </a:xfrm>
          <a:prstGeom prst="trapezoid">
            <a:avLst>
              <a:gd name="adj" fmla="val 27809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+mj-lt"/>
              </a:rPr>
              <a:t>Právě v této oblasti se objevili první zemědělci, na návrší nad levým břehem Dyje. Nedaleko od zaniklého Mušova existoval v druhém století </a:t>
            </a:r>
            <a:r>
              <a:rPr lang="cs-CZ" b="1" dirty="0">
                <a:latin typeface="+mj-lt"/>
              </a:rPr>
              <a:t>římský vojenský tábor</a:t>
            </a:r>
            <a:r>
              <a:rPr lang="cs-CZ" dirty="0">
                <a:latin typeface="+mj-lt"/>
              </a:rPr>
              <a:t>. Na nedalekém </a:t>
            </a:r>
            <a:r>
              <a:rPr lang="cs-CZ" dirty="0" err="1">
                <a:latin typeface="+mj-lt"/>
              </a:rPr>
              <a:t>Pohansku</a:t>
            </a:r>
            <a:r>
              <a:rPr lang="cs-CZ" dirty="0">
                <a:latin typeface="+mj-lt"/>
              </a:rPr>
              <a:t> u Břeclavi existovalo jedno z významných středisek </a:t>
            </a:r>
            <a:r>
              <a:rPr lang="cs-CZ" b="1" dirty="0">
                <a:latin typeface="+mj-lt"/>
              </a:rPr>
              <a:t>Velkomoravské říše</a:t>
            </a:r>
            <a:r>
              <a:rPr lang="cs-CZ" dirty="0">
                <a:latin typeface="+mj-lt"/>
              </a:rPr>
              <a:t>. Ve středověku patřil Mikulov k nejvýznamnějším moravským městům a dodnes zůstává střediskem moravského vinařství.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766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7524">
        <p:cut/>
      </p:transition>
    </mc:Choice>
    <mc:Fallback>
      <p:transition advClick="0" advTm="1752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828" y="2713068"/>
            <a:ext cx="3108699" cy="414493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55" y="563671"/>
            <a:ext cx="4377847" cy="583713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4" name="Šipka doprava 3"/>
          <p:cNvSpPr/>
          <p:nvPr/>
        </p:nvSpPr>
        <p:spPr>
          <a:xfrm>
            <a:off x="480291" y="369455"/>
            <a:ext cx="6086764" cy="288174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/>
              <a:t>Navzdory intenzivnímu lidskému vlivu však uprostřed obdělávané krajiny zůstaly na svazích Pavlovských vrchů i v členité pahorkatině Milovického lesa zachovány </a:t>
            </a:r>
            <a:r>
              <a:rPr lang="cs-CZ" sz="1600" b="1" dirty="0"/>
              <a:t>cenné partie přírodní krajiny</a:t>
            </a:r>
            <a:r>
              <a:rPr lang="cs-CZ" sz="1600" dirty="0"/>
              <a:t>, které skýtají útočiště četným vzácným rostlinám a živočichům.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2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2742">
        <p:cut/>
      </p:transition>
    </mc:Choice>
    <mc:Fallback>
      <p:transition advClick="0" advTm="12742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610" y="106680"/>
            <a:ext cx="5143500" cy="6858000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" y="106680"/>
            <a:ext cx="4781550" cy="6375400"/>
          </a:xfrm>
          <a:prstGeom prst="rect">
            <a:avLst/>
          </a:prstGeom>
        </p:spPr>
      </p:pic>
      <p:sp>
        <p:nvSpPr>
          <p:cNvPr id="6" name="Srdce 5"/>
          <p:cNvSpPr/>
          <p:nvPr/>
        </p:nvSpPr>
        <p:spPr>
          <a:xfrm>
            <a:off x="4527793" y="342900"/>
            <a:ext cx="3144033" cy="60960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Pálava se svým okolím představuje dobrý příklad 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vyváženého vztahu mezi člověkem a přírodou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jehož výsledkem je 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malebná kulturní krajina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9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9818">
        <p:cut/>
      </p:transition>
    </mc:Choice>
    <mc:Fallback>
      <p:transition advClick="0" advTm="981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585" y="0"/>
            <a:ext cx="435483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48" y="121920"/>
            <a:ext cx="3693836" cy="5059680"/>
          </a:xfrm>
          <a:prstGeom prst="rect">
            <a:avLst/>
          </a:prstGeom>
        </p:spPr>
      </p:pic>
      <p:sp>
        <p:nvSpPr>
          <p:cNvPr id="4" name="Vývojový diagram: ruční vstup 3"/>
          <p:cNvSpPr/>
          <p:nvPr/>
        </p:nvSpPr>
        <p:spPr>
          <a:xfrm>
            <a:off x="8425411" y="121920"/>
            <a:ext cx="2621280" cy="5836920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/>
              <a:t>Pavlovské kopce jsou budovány především tvrdými jurskými </a:t>
            </a:r>
            <a:r>
              <a:rPr lang="cs-CZ" sz="2000" b="1" dirty="0"/>
              <a:t>vápenci</a:t>
            </a:r>
            <a:r>
              <a:rPr lang="cs-CZ" sz="2000" dirty="0"/>
              <a:t>, které na mnoha místech vytvářejí malebné </a:t>
            </a:r>
            <a:r>
              <a:rPr lang="cs-CZ" sz="2000" b="1" dirty="0"/>
              <a:t>skalní útesy</a:t>
            </a:r>
            <a:r>
              <a:rPr lang="cs-CZ" sz="2000" dirty="0"/>
              <a:t>. </a:t>
            </a:r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26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9404">
        <p:cut/>
      </p:transition>
    </mc:Choice>
    <mc:Fallback>
      <p:transition advClick="0" advTm="94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"/>
</p:tagLst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282</TotalTime>
  <Words>536</Words>
  <Application>Microsoft Macintosh PowerPoint</Application>
  <PresentationFormat>Широкоэкранный</PresentationFormat>
  <Paragraphs>26</Paragraphs>
  <Slides>18</Slides>
  <Notes>3</Notes>
  <HiddenSlides>0</HiddenSlides>
  <MMClips>18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Algerian</vt:lpstr>
      <vt:lpstr>Arial</vt:lpstr>
      <vt:lpstr>Arial Black</vt:lpstr>
      <vt:lpstr>Arial CE</vt:lpstr>
      <vt:lpstr>Arial Narrow</vt:lpstr>
      <vt:lpstr>Calibri</vt:lpstr>
      <vt:lpstr>Trebuchet MS</vt:lpstr>
      <vt:lpstr>Wingdings 3</vt:lpstr>
      <vt:lpstr>Fazeta</vt:lpstr>
      <vt:lpstr>V krajině lovců mamutů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Bejlinka</dc:title>
  <dc:creator>Uživatel</dc:creator>
  <cp:lastModifiedBy>Владимир Жаринов</cp:lastModifiedBy>
  <cp:revision>38</cp:revision>
  <dcterms:created xsi:type="dcterms:W3CDTF">2020-03-06T08:42:09Z</dcterms:created>
  <dcterms:modified xsi:type="dcterms:W3CDTF">2020-04-22T20:07:37Z</dcterms:modified>
</cp:coreProperties>
</file>